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3" d="100"/>
          <a:sy n="63" d="100"/>
        </p:scale>
        <p:origin x="-2011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oper Black" pitchFamily="18" charset="0"/>
              </a:rPr>
              <a:t>AutoCad</a:t>
            </a:r>
            <a:r>
              <a:rPr lang="en-US" dirty="0" smtClean="0">
                <a:latin typeface="Cooper Black" pitchFamily="18" charset="0"/>
              </a:rPr>
              <a:t> 2021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/>
          <a:lstStyle/>
          <a:p>
            <a:r>
              <a:rPr lang="ar-IQ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د. وميض تركي محمد 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بدون عنوان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69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83529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Polygon </a:t>
            </a:r>
            <a:r>
              <a:rPr lang="en-US" dirty="0" smtClean="0"/>
              <a:t>Enter </a:t>
            </a:r>
            <a:r>
              <a:rPr lang="en-US" dirty="0" smtClean="0"/>
              <a:t>number of sides &lt;5&gt;: Type 8 and press ENTER. </a:t>
            </a:r>
          </a:p>
          <a:p>
            <a:r>
              <a:rPr lang="en-US" dirty="0" smtClean="0"/>
              <a:t>Specify center of polygon or [Edge]: Select an arbitrary point </a:t>
            </a:r>
          </a:p>
          <a:p>
            <a:r>
              <a:rPr lang="en-US" dirty="0" smtClean="0"/>
              <a:t>Enter an option [Inscribed in circle Circumscribed about circle] &lt;C&gt;: Select the Inscribed in circle option from the command line. </a:t>
            </a:r>
          </a:p>
          <a:p>
            <a:r>
              <a:rPr lang="en-US" dirty="0" smtClean="0"/>
              <a:t>Specify radius of circle: Type 20 and press </a:t>
            </a:r>
            <a:r>
              <a:rPr lang="en-US" dirty="0" smtClean="0"/>
              <a:t>ENTER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24944"/>
            <a:ext cx="2771800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إختيار الوحدات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Selection of Units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71950" b="27950"/>
          <a:stretch>
            <a:fillRect/>
          </a:stretch>
        </p:blipFill>
        <p:spPr bwMode="auto">
          <a:xfrm>
            <a:off x="539552" y="1988840"/>
            <a:ext cx="302116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196752"/>
            <a:ext cx="48070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- Application menu </a:t>
            </a:r>
            <a:r>
              <a:rPr lang="en-US" b="1" dirty="0" smtClean="0">
                <a:sym typeface="Wingdings" pitchFamily="2" charset="2"/>
              </a:rPr>
              <a:t> Drawing Utilities Units  </a:t>
            </a:r>
          </a:p>
          <a:p>
            <a:r>
              <a:rPr lang="en-US" b="1" dirty="0" smtClean="0">
                <a:sym typeface="Wingdings" pitchFamily="2" charset="2"/>
              </a:rPr>
              <a:t>- Type Units in command bar </a:t>
            </a:r>
            <a:endParaRPr lang="ar-IQ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7597" t="26900" r="37597" b="24800"/>
          <a:stretch>
            <a:fillRect/>
          </a:stretch>
        </p:blipFill>
        <p:spPr bwMode="auto">
          <a:xfrm>
            <a:off x="5292080" y="1844824"/>
            <a:ext cx="328732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707904" y="3212976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Home Work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821" y="3212976"/>
            <a:ext cx="3591243" cy="34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487" y="1556792"/>
            <a:ext cx="3903513" cy="311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507822" cy="400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5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600" dirty="0" smtClean="0">
                <a:latin typeface="Arial Black" pitchFamily="34" charset="0"/>
                <a:cs typeface="(AH) Manal Black" pitchFamily="2" charset="-78"/>
              </a:rPr>
              <a:t>الدرس القادم ...                  </a:t>
            </a:r>
            <a:r>
              <a:rPr lang="en-US" sz="2400" b="1" dirty="0" smtClean="0">
                <a:latin typeface="Arial Black" pitchFamily="34" charset="0"/>
                <a:cs typeface="(AH) Manal Black" pitchFamily="2" charset="-78"/>
              </a:rPr>
              <a:t>AutoCAD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632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800" dirty="0" smtClean="0">
                <a:cs typeface="(AH) Manal Black" pitchFamily="2" charset="-78"/>
              </a:rPr>
              <a:t>في الدرس القادم ... سنكمل ما تبقى من أدوات الرسم... بإذن الله</a:t>
            </a:r>
            <a:endParaRPr lang="ar-IQ" sz="2800" dirty="0"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4248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6000" dirty="0" smtClean="0">
                <a:latin typeface="Hacen Extender X-Slant" pitchFamily="2" charset="-78"/>
                <a:cs typeface="Hacen Extender X-Slant" pitchFamily="2" charset="-78"/>
              </a:rPr>
              <a:t>شكراً جزيلا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42918"/>
            <a:ext cx="84249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cs typeface="(AH) Manal Black" pitchFamily="2" charset="-78"/>
              </a:rPr>
              <a:t>   </a:t>
            </a:r>
            <a:r>
              <a:rPr lang="ar-IQ" sz="3200" dirty="0" smtClean="0">
                <a:cs typeface="(AH) Manal Black" pitchFamily="2" charset="-78"/>
              </a:rPr>
              <a:t>في نهاية هذا الدرس يستطيع الطالب أن يتعرف على:</a:t>
            </a:r>
          </a:p>
          <a:p>
            <a:pPr algn="r"/>
            <a:endParaRPr lang="ar-IQ" sz="2400" dirty="0">
              <a:cs typeface="AL-Matee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b="1" dirty="0" smtClean="0"/>
              <a:t>استخدام المجموعة الثانية من ادوات الرسم</a:t>
            </a:r>
            <a:r>
              <a:rPr lang="en-US" sz="2400" b="1" dirty="0" smtClean="0"/>
              <a:t>  Use the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group of drawing tools</a:t>
            </a:r>
            <a:endParaRPr lang="ar-IQ" sz="2400" b="1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ar-IQ" sz="2400" b="1" dirty="0" smtClean="0"/>
              <a:t>اختيار الوحدات  </a:t>
            </a:r>
            <a:r>
              <a:rPr lang="ar-IQ" sz="2400" b="1" dirty="0" smtClean="0"/>
              <a:t>  </a:t>
            </a:r>
            <a:r>
              <a:rPr lang="en-US" sz="2400" b="1" dirty="0" smtClean="0"/>
              <a:t> </a:t>
            </a:r>
            <a:r>
              <a:rPr lang="en-US" sz="2400" b="1" dirty="0" smtClean="0"/>
              <a:t>Selection of Units</a:t>
            </a:r>
          </a:p>
          <a:p>
            <a:pPr algn="r"/>
            <a:endParaRPr lang="en-US" sz="2400" dirty="0">
              <a:cs typeface="AL-Mateen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620688"/>
            <a:ext cx="6160198" cy="6429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(AH) Manal Black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Drawing Arcs </a:t>
            </a:r>
            <a:r>
              <a:rPr lang="en-US" sz="1400" dirty="0" smtClean="0"/>
              <a:t>: An arc is a portion of a circle. The total angle of an arc will always be less than 360 degrees, whereas the total angle of a circle is 360 degrees. AutoCAD provides you with eleven ways to draw an arc. You can draw arcs in different ways by using the tools available in the Arcs drop-down of the Draw panel. The usage of these tools will depend on your requirement. 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59" r="79919" b="31751"/>
          <a:stretch>
            <a:fillRect/>
          </a:stretch>
        </p:blipFill>
        <p:spPr bwMode="auto">
          <a:xfrm>
            <a:off x="7092280" y="1124743"/>
            <a:ext cx="1584176" cy="54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3325" t="87799" r="51278" b="8001"/>
          <a:stretch>
            <a:fillRect/>
          </a:stretch>
        </p:blipFill>
        <p:spPr bwMode="auto">
          <a:xfrm>
            <a:off x="1115616" y="3212976"/>
            <a:ext cx="541860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423" t="88849" r="58268" b="8001"/>
          <a:stretch>
            <a:fillRect/>
          </a:stretch>
        </p:blipFill>
        <p:spPr bwMode="auto">
          <a:xfrm>
            <a:off x="1235629" y="5301208"/>
            <a:ext cx="52085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Drawing </a:t>
            </a:r>
            <a:r>
              <a:rPr lang="en-US" sz="1400" b="1" dirty="0" err="1" smtClean="0"/>
              <a:t>Splines</a:t>
            </a:r>
            <a:r>
              <a:rPr lang="en-US" sz="1400" b="1" dirty="0" smtClean="0"/>
              <a:t> </a:t>
            </a:r>
            <a:r>
              <a:rPr lang="en-US" sz="1400" dirty="0" smtClean="0"/>
              <a:t>:</a:t>
            </a:r>
            <a:r>
              <a:rPr lang="en-US" sz="1400" dirty="0" err="1" smtClean="0"/>
              <a:t>Splines</a:t>
            </a:r>
            <a:r>
              <a:rPr lang="en-US" sz="1400" dirty="0" smtClean="0"/>
              <a:t> are non-uniform curves which are used to create irregular shapes. In AutoCAD, you can create </a:t>
            </a:r>
            <a:r>
              <a:rPr lang="en-US" sz="1400" dirty="0" err="1" smtClean="0"/>
              <a:t>splines</a:t>
            </a:r>
            <a:r>
              <a:rPr lang="en-US" sz="1400" dirty="0" smtClean="0"/>
              <a:t> by using two methods: </a:t>
            </a:r>
            <a:r>
              <a:rPr lang="en-US" sz="1400" dirty="0" err="1" smtClean="0"/>
              <a:t>Spline</a:t>
            </a:r>
            <a:r>
              <a:rPr lang="en-US" sz="1400" dirty="0" smtClean="0"/>
              <a:t> Fit and </a:t>
            </a:r>
            <a:r>
              <a:rPr lang="en-US" sz="1400" dirty="0" err="1" smtClean="0"/>
              <a:t>Spline</a:t>
            </a:r>
            <a:r>
              <a:rPr lang="en-US" sz="1400" dirty="0" smtClean="0"/>
              <a:t> CV. 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84943" b="77300"/>
          <a:stretch>
            <a:fillRect/>
          </a:stretch>
        </p:blipFill>
        <p:spPr bwMode="auto">
          <a:xfrm>
            <a:off x="5570339" y="1340768"/>
            <a:ext cx="31416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Specify first point or [Method Knots Object]: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Drawing Ellipses</a:t>
            </a:r>
            <a:r>
              <a:rPr lang="en-US" sz="1400" dirty="0" smtClean="0"/>
              <a:t>: Ellipses are also non-uniform curves, but they have a regular shape. They are actually </a:t>
            </a:r>
            <a:r>
              <a:rPr lang="en-US" sz="1400" dirty="0" err="1" smtClean="0"/>
              <a:t>splines</a:t>
            </a:r>
            <a:r>
              <a:rPr lang="en-US" sz="1400" dirty="0" smtClean="0"/>
              <a:t> created in a regular closed shape. In AutoCAD, you can draw an ellipse in three different ways by using the tools available in the Ellipse drop-down of the Draw panel. </a:t>
            </a:r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-399" r="80809" b="73099"/>
          <a:stretch>
            <a:fillRect/>
          </a:stretch>
        </p:blipFill>
        <p:spPr bwMode="auto">
          <a:xfrm>
            <a:off x="6156176" y="1196751"/>
            <a:ext cx="2699792" cy="21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Ellipse </a:t>
            </a:r>
            <a:r>
              <a:rPr lang="en-US" dirty="0" smtClean="0"/>
              <a:t>Specify center of ellipse:</a:t>
            </a:r>
          </a:p>
          <a:p>
            <a:r>
              <a:rPr lang="en-US" dirty="0" smtClean="0"/>
              <a:t>Specify </a:t>
            </a:r>
            <a:r>
              <a:rPr lang="en-US" dirty="0" smtClean="0"/>
              <a:t>endpoint of axis:</a:t>
            </a:r>
          </a:p>
          <a:p>
            <a:r>
              <a:rPr lang="en-US" dirty="0" smtClean="0"/>
              <a:t>Specify </a:t>
            </a:r>
            <a:r>
              <a:rPr lang="en-US" dirty="0" smtClean="0"/>
              <a:t>distance to other axis or [Rotation]: 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717032"/>
            <a:ext cx="522393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Ellipse</a:t>
            </a:r>
            <a:r>
              <a:rPr lang="en-US" dirty="0" smtClean="0"/>
              <a:t> Specify axis endpoint of ellipse or [Arc Center]:</a:t>
            </a:r>
          </a:p>
          <a:p>
            <a:r>
              <a:rPr lang="en-US" dirty="0" smtClean="0"/>
              <a:t>Specify other endpoint of </a:t>
            </a:r>
            <a:r>
              <a:rPr lang="en-US" dirty="0" smtClean="0"/>
              <a:t>axis:</a:t>
            </a:r>
          </a:p>
          <a:p>
            <a:r>
              <a:rPr lang="en-US" dirty="0" smtClean="0"/>
              <a:t>Specify distance to other axis or [Rotation]: 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013176"/>
            <a:ext cx="5449762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Ellipse </a:t>
            </a:r>
            <a:r>
              <a:rPr lang="en-US" dirty="0" smtClean="0"/>
              <a:t>Specify </a:t>
            </a:r>
            <a:r>
              <a:rPr lang="en-US" dirty="0" smtClean="0"/>
              <a:t>axis endpoint of elliptical arc or [Center</a:t>
            </a:r>
            <a:r>
              <a:rPr lang="en-US" dirty="0" smtClean="0"/>
              <a:t>]:</a:t>
            </a:r>
          </a:p>
          <a:p>
            <a:r>
              <a:rPr lang="en-US" dirty="0" smtClean="0"/>
              <a:t>Specify axis endpoint of ellipse or [Arc Center]: </a:t>
            </a:r>
            <a:endParaRPr lang="en-US" dirty="0" smtClean="0"/>
          </a:p>
          <a:p>
            <a:r>
              <a:rPr lang="en-US" dirty="0" smtClean="0"/>
              <a:t>Specify other endpoint of axis: </a:t>
            </a:r>
            <a:endParaRPr lang="en-US" dirty="0" smtClean="0"/>
          </a:p>
          <a:p>
            <a:r>
              <a:rPr lang="en-US" dirty="0" smtClean="0"/>
              <a:t>Specify distance to other axis or [Rotation]: </a:t>
            </a:r>
            <a:r>
              <a:rPr lang="en-US" dirty="0" smtClean="0"/>
              <a:t> 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991720" cy="17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Drawing </a:t>
            </a:r>
            <a:r>
              <a:rPr lang="en-US" b="1" dirty="0" err="1" smtClean="0"/>
              <a:t>Polylines</a:t>
            </a:r>
            <a:r>
              <a:rPr lang="en-US" b="1" dirty="0" smtClean="0"/>
              <a:t> : </a:t>
            </a:r>
            <a:r>
              <a:rPr lang="en-US" dirty="0" smtClean="0"/>
              <a:t>A </a:t>
            </a:r>
            <a:r>
              <a:rPr lang="en-US" dirty="0" err="1" smtClean="0"/>
              <a:t>Polyline</a:t>
            </a:r>
            <a:r>
              <a:rPr lang="en-US" dirty="0" smtClean="0"/>
              <a:t> is a single object that consists of line segments and arcs. It is more versatile than a line as you can assign a width to it.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009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225155" cy="316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2708920"/>
            <a:ext cx="10595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Example:</a:t>
            </a:r>
            <a:endParaRPr lang="ar-IQ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424936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Pline</a:t>
            </a:r>
            <a:r>
              <a:rPr lang="en-US" dirty="0" smtClean="0"/>
              <a:t>: Specify </a:t>
            </a:r>
            <a:r>
              <a:rPr lang="en-US" dirty="0" smtClean="0"/>
              <a:t>start </a:t>
            </a:r>
            <a:r>
              <a:rPr lang="en-US" dirty="0" smtClean="0"/>
              <a:t>point(Select </a:t>
            </a:r>
            <a:r>
              <a:rPr lang="en-US" dirty="0" smtClean="0"/>
              <a:t>an arbitrary point in the drawing </a:t>
            </a:r>
            <a:r>
              <a:rPr lang="en-US" dirty="0" smtClean="0"/>
              <a:t>window) </a:t>
            </a:r>
            <a:endParaRPr lang="en-US" dirty="0" smtClean="0"/>
          </a:p>
          <a:p>
            <a:r>
              <a:rPr lang="en-US" dirty="0" smtClean="0"/>
              <a:t>-Specify </a:t>
            </a:r>
            <a:r>
              <a:rPr lang="en-US" dirty="0" smtClean="0"/>
              <a:t>next point or [Arc </a:t>
            </a:r>
            <a:r>
              <a:rPr lang="en-US" dirty="0" err="1" smtClean="0"/>
              <a:t>Halfwidth</a:t>
            </a:r>
            <a:r>
              <a:rPr lang="en-US" dirty="0" smtClean="0"/>
              <a:t> Length Undo Width</a:t>
            </a:r>
            <a:r>
              <a:rPr lang="en-US" dirty="0" smtClean="0"/>
              <a:t>]:</a:t>
            </a:r>
            <a:r>
              <a:rPr lang="en-US" dirty="0" smtClean="0"/>
              <a:t>Move the cursor horizontally </a:t>
            </a:r>
            <a:endParaRPr lang="en-US" dirty="0" smtClean="0"/>
          </a:p>
          <a:p>
            <a:r>
              <a:rPr lang="en-US" dirty="0" smtClean="0"/>
              <a:t>toward </a:t>
            </a:r>
            <a:r>
              <a:rPr lang="en-US" dirty="0" smtClean="0"/>
              <a:t>right and type 100. Next, press ENTER.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next point or [Arc Close </a:t>
            </a:r>
            <a:r>
              <a:rPr lang="en-US" dirty="0" err="1" smtClean="0"/>
              <a:t>Halfwidth</a:t>
            </a:r>
            <a:r>
              <a:rPr lang="en-US" dirty="0" smtClean="0"/>
              <a:t> Length Undo Width</a:t>
            </a:r>
            <a:r>
              <a:rPr lang="en-US" dirty="0" smtClean="0"/>
              <a:t>]</a:t>
            </a:r>
            <a:r>
              <a:rPr lang="en-US" dirty="0" smtClean="0"/>
              <a:t> Select the Arc option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smtClean="0"/>
              <a:t>the command 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endpoint of arc or [Angle </a:t>
            </a:r>
            <a:r>
              <a:rPr lang="en-US" dirty="0" err="1" smtClean="0"/>
              <a:t>CEnter</a:t>
            </a:r>
            <a:r>
              <a:rPr lang="en-US" dirty="0" smtClean="0"/>
              <a:t> Close Direction </a:t>
            </a:r>
            <a:r>
              <a:rPr lang="en-US" dirty="0" err="1" smtClean="0"/>
              <a:t>Halfwidth</a:t>
            </a:r>
            <a:r>
              <a:rPr lang="en-US" dirty="0" smtClean="0"/>
              <a:t> Line Radius Second pt Undo Width]: Move the cursor vertically upward and type 50. Next, press ENTER.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endpoint of arc or [Angle </a:t>
            </a:r>
            <a:r>
              <a:rPr lang="en-US" dirty="0" err="1" smtClean="0"/>
              <a:t>CEnter</a:t>
            </a:r>
            <a:r>
              <a:rPr lang="en-US" dirty="0" smtClean="0"/>
              <a:t> Close Direction </a:t>
            </a:r>
            <a:r>
              <a:rPr lang="en-US" dirty="0" err="1" smtClean="0"/>
              <a:t>Halfwidth</a:t>
            </a:r>
            <a:r>
              <a:rPr lang="en-US" dirty="0" smtClean="0"/>
              <a:t> Line Radius Second pt Undo Width]: Select the Line option from the command line.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next point or [Arc Close </a:t>
            </a:r>
            <a:r>
              <a:rPr lang="en-US" dirty="0" err="1" smtClean="0"/>
              <a:t>Halfwidth</a:t>
            </a:r>
            <a:r>
              <a:rPr lang="en-US" dirty="0" smtClean="0"/>
              <a:t> Length Undo Width]: Move the cursor horizontally toward left and type 50. Next, press ENTER.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next point or [Arc Close </a:t>
            </a:r>
            <a:r>
              <a:rPr lang="en-US" dirty="0" err="1" smtClean="0"/>
              <a:t>Halfwidth</a:t>
            </a:r>
            <a:r>
              <a:rPr lang="en-US" dirty="0" smtClean="0"/>
              <a:t> Length Undo Width]: Move the cursor vertically upward and type 50. Next, press ENTER.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next point or [Arc Close </a:t>
            </a:r>
            <a:r>
              <a:rPr lang="en-US" dirty="0" err="1" smtClean="0"/>
              <a:t>Halfwidth</a:t>
            </a:r>
            <a:r>
              <a:rPr lang="en-US" dirty="0" smtClean="0"/>
              <a:t> Length Undo Width]: Select the Arc option from the command line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endpoint of arc or [Angle </a:t>
            </a:r>
            <a:r>
              <a:rPr lang="en-US" dirty="0" err="1" smtClean="0"/>
              <a:t>CEnter</a:t>
            </a:r>
            <a:r>
              <a:rPr lang="en-US" dirty="0" smtClean="0"/>
              <a:t> Close Direction </a:t>
            </a:r>
            <a:r>
              <a:rPr lang="en-US" dirty="0" err="1" smtClean="0"/>
              <a:t>Halfwidth</a:t>
            </a:r>
            <a:r>
              <a:rPr lang="en-US" dirty="0" smtClean="0"/>
              <a:t> Line Radius Second pt Undo Width]: Move the cursor horizontally toward left and type 50. Next, press ENTER. </a:t>
            </a:r>
          </a:p>
          <a:p>
            <a:r>
              <a:rPr lang="en-US" dirty="0" smtClean="0"/>
              <a:t>-Specify </a:t>
            </a:r>
            <a:r>
              <a:rPr lang="en-US" dirty="0" smtClean="0"/>
              <a:t>endpoint of arc or [Angle </a:t>
            </a:r>
            <a:r>
              <a:rPr lang="en-US" dirty="0" err="1" smtClean="0"/>
              <a:t>CEnter</a:t>
            </a:r>
            <a:r>
              <a:rPr lang="en-US" dirty="0" smtClean="0"/>
              <a:t> Close Direction </a:t>
            </a:r>
            <a:r>
              <a:rPr lang="en-US" dirty="0" err="1" smtClean="0"/>
              <a:t>Halfwidth</a:t>
            </a:r>
            <a:r>
              <a:rPr lang="en-US" dirty="0" smtClean="0"/>
              <a:t> Line Radius Second pt Undo Width]: Select the </a:t>
            </a:r>
            <a:r>
              <a:rPr lang="en-US" dirty="0" err="1" smtClean="0"/>
              <a:t>CLose</a:t>
            </a:r>
            <a:r>
              <a:rPr lang="en-US" dirty="0" smtClean="0"/>
              <a:t> option from the command line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Drawing Rectangles </a:t>
            </a:r>
            <a:r>
              <a:rPr lang="en-US" b="1" dirty="0" smtClean="0"/>
              <a:t>: </a:t>
            </a:r>
            <a:r>
              <a:rPr lang="en-US" dirty="0" smtClean="0"/>
              <a:t>A </a:t>
            </a:r>
            <a:r>
              <a:rPr lang="en-US" dirty="0" smtClean="0"/>
              <a:t>Rectangle is a four-sided single object. You can create a rectangle by just specifying its two diagonal corners. However, there are various methods to create a rectangle.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81400" b="81500"/>
          <a:stretch>
            <a:fillRect/>
          </a:stretch>
        </p:blipFill>
        <p:spPr bwMode="auto">
          <a:xfrm>
            <a:off x="5695041" y="2132856"/>
            <a:ext cx="30889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4272677"/>
            <a:ext cx="84969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/>
              <a:t>Rec</a:t>
            </a:r>
            <a:r>
              <a:rPr lang="en-US" b="1" dirty="0" smtClean="0"/>
              <a:t> </a:t>
            </a:r>
            <a:r>
              <a:rPr lang="en-US" dirty="0" smtClean="0"/>
              <a:t>Specify </a:t>
            </a:r>
            <a:r>
              <a:rPr lang="en-US" dirty="0" smtClean="0"/>
              <a:t>first corner point or [Chamfer Elevation Fillet Thickness Width]: </a:t>
            </a:r>
            <a:r>
              <a:rPr lang="en-US" dirty="0" smtClean="0"/>
              <a:t>Pick a point and press Enter</a:t>
            </a:r>
            <a:endParaRPr lang="en-US" dirty="0" smtClean="0"/>
          </a:p>
          <a:p>
            <a:r>
              <a:rPr lang="en-US" dirty="0" smtClean="0"/>
              <a:t>Specify </a:t>
            </a:r>
            <a:r>
              <a:rPr lang="en-US" dirty="0" smtClean="0"/>
              <a:t>other corner point or [Area Dimensions Rotation]: Select the Dimensions option from the command line </a:t>
            </a:r>
          </a:p>
          <a:p>
            <a:r>
              <a:rPr lang="en-US" dirty="0" smtClean="0"/>
              <a:t>Specify length for rectangles: Type 400 and press ENTER. </a:t>
            </a:r>
          </a:p>
          <a:p>
            <a:r>
              <a:rPr lang="en-US" dirty="0" smtClean="0"/>
              <a:t>Specify width for rectangles: Type 200 and press ENTER. </a:t>
            </a:r>
          </a:p>
          <a:p>
            <a:r>
              <a:rPr lang="en-US" dirty="0" smtClean="0"/>
              <a:t>Specify other corner point or [Area Dimensions Rotation]: Move the cursor upwards and click to create the rectangle.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3378696" cy="18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أدوات الرسم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                 </a:t>
            </a:r>
            <a:r>
              <a:rPr lang="ar-IQ" sz="3200" dirty="0" smtClean="0">
                <a:latin typeface="Arial Black" pitchFamily="34" charset="0"/>
                <a:cs typeface="(AH) Manal Black" pitchFamily="2" charset="-78"/>
              </a:rPr>
              <a:t> </a:t>
            </a:r>
            <a:r>
              <a:rPr lang="en-US" sz="3200" dirty="0" smtClean="0">
                <a:latin typeface="Arial Black" pitchFamily="34" charset="0"/>
                <a:cs typeface="(AH) Manal Black" pitchFamily="2" charset="-78"/>
              </a:rPr>
              <a:t>Drawing tools</a:t>
            </a:r>
            <a:endParaRPr lang="en-US" sz="3200" b="1" dirty="0" smtClean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1967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Drawing Polygons </a:t>
            </a:r>
            <a:r>
              <a:rPr lang="en-US" b="1" dirty="0" smtClean="0"/>
              <a:t>:</a:t>
            </a:r>
            <a:r>
              <a:rPr lang="en-US" dirty="0" smtClean="0"/>
              <a:t>A </a:t>
            </a:r>
            <a:r>
              <a:rPr lang="en-US" dirty="0" smtClean="0"/>
              <a:t>Polygon is a single object having many sides ranging from 3 to 1024. In AutoCAD, you can create regular polygons having sides with equal length. There are two methods to create a polygon.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509120"/>
            <a:ext cx="805412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Polygon </a:t>
            </a:r>
            <a:r>
              <a:rPr lang="en-US" dirty="0" smtClean="0"/>
              <a:t>Enter </a:t>
            </a:r>
            <a:r>
              <a:rPr lang="en-US" dirty="0" smtClean="0"/>
              <a:t>number of sides &lt;4&gt;: Type 5 and press ENTER. </a:t>
            </a:r>
          </a:p>
          <a:p>
            <a:r>
              <a:rPr lang="en-US" dirty="0" smtClean="0"/>
              <a:t>Specify center of polygon or [Edge]: Select the Edge option from the command line. </a:t>
            </a:r>
          </a:p>
          <a:p>
            <a:r>
              <a:rPr lang="en-US" dirty="0" smtClean="0"/>
              <a:t>Specify first endpoint of edge: Select an arbitrary point. </a:t>
            </a:r>
          </a:p>
          <a:p>
            <a:r>
              <a:rPr lang="en-US" dirty="0" smtClean="0"/>
              <a:t>Specify second endpoint of edge: Type 20 and press ENTER. 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86808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1908696" cy="20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932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AutoCad 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128</cp:revision>
  <dcterms:created xsi:type="dcterms:W3CDTF">2021-10-20T16:32:18Z</dcterms:created>
  <dcterms:modified xsi:type="dcterms:W3CDTF">2021-11-07T20:13:34Z</dcterms:modified>
</cp:coreProperties>
</file>